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62"/>
  </p:notesMasterIdLst>
  <p:sldIdLst>
    <p:sldId id="355" r:id="rId2"/>
    <p:sldId id="281" r:id="rId3"/>
    <p:sldId id="284" r:id="rId4"/>
    <p:sldId id="285" r:id="rId5"/>
    <p:sldId id="286" r:id="rId6"/>
    <p:sldId id="287" r:id="rId7"/>
    <p:sldId id="295" r:id="rId8"/>
    <p:sldId id="296" r:id="rId9"/>
    <p:sldId id="298" r:id="rId10"/>
    <p:sldId id="299" r:id="rId11"/>
    <p:sldId id="300" r:id="rId12"/>
    <p:sldId id="301" r:id="rId13"/>
    <p:sldId id="302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58" r:id="rId29"/>
    <p:sldId id="318" r:id="rId30"/>
    <p:sldId id="319" r:id="rId31"/>
    <p:sldId id="320" r:id="rId32"/>
    <p:sldId id="321" r:id="rId33"/>
    <p:sldId id="322" r:id="rId34"/>
    <p:sldId id="324" r:id="rId35"/>
    <p:sldId id="325" r:id="rId36"/>
    <p:sldId id="328" r:id="rId37"/>
    <p:sldId id="329" r:id="rId38"/>
    <p:sldId id="330" r:id="rId39"/>
    <p:sldId id="331" r:id="rId40"/>
    <p:sldId id="332" r:id="rId41"/>
    <p:sldId id="333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7" r:id="rId60"/>
    <p:sldId id="404" r:id="rId61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/>
    <p:restoredTop sz="94662"/>
  </p:normalViewPr>
  <p:slideViewPr>
    <p:cSldViewPr>
      <p:cViewPr varScale="1">
        <p:scale>
          <a:sx n="93" d="100"/>
          <a:sy n="93" d="100"/>
        </p:scale>
        <p:origin x="264" y="280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79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923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8793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7436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64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0981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2325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91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43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7705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3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830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4259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833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646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2085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916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374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3466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9964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621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4953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446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399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415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67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85128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8128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2016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214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4889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50728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745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2878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2876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677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86847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08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153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06184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6006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9507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22932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1026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6478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07505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6820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2559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4788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6580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93226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72392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52458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880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043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2599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2868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6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5831" y="1177220"/>
            <a:ext cx="15468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rojects.nytimes.com/census/2010/explor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flickr.com/photos/shazbot/3282821808/in/set-72157614736071588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fathom.info/allstreet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alaska.usgs.gov/science/biology/seabirds_foragefish/foragefish/Aleutian/results.ph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es.deister.net/es/solutions/ax-mobile/ax-mobile-components-map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nola.com/hurricane/index.ssf/2011/08/hurricane_irene_lashes_the_tur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ikimapia.org/3856233/Tinney-Flat-Campgroun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nytimes.com/interactive/2011/03/11/world/asia/maps-of-earthquake-and-tsunami-damage-in-japan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nytimes.com/interactive/2017/03/21/climate/how-americans-think-about-climate-change-in-six-maps.html?_r=0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ufoera.com/images/ufo/ufo-hotspots-map_117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popvssoda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nytimes.com/ref/washington/2006ELECTIONGUIDE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nytimes.com/interactive/2008/09/04/business/20080907-metrics-graphic.html?_r=0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-personal.umich.edu/~mejn/cartograms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-personal.umich.edu/~mejn/cartogram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-personal.umich.edu/~mejn/cartograms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-personal.umich.edu/~mejn/cartogram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-personal.umich.edu/~mejn/cartograms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-personal.umich.edu/~mejn/cartograms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oocities.org/suzy_gillece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xkcd.com/977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oakland.crimespotting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dirty="0"/>
              <a:t>MAPS</a:t>
            </a:r>
            <a:endParaRPr lang="en-US" sz="5700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/>
                </a:solidFill>
              </a:rPr>
              <a:t>slides credits </a:t>
            </a:r>
            <a:r>
              <a:rPr lang="en-US" sz="2600" dirty="0" err="1">
                <a:solidFill>
                  <a:schemeClr val="tx1"/>
                </a:solidFill>
              </a:rPr>
              <a:t>Miriah</a:t>
            </a:r>
            <a:r>
              <a:rPr lang="en-US" sz="2600" dirty="0">
                <a:solidFill>
                  <a:schemeClr val="tx1"/>
                </a:solidFill>
              </a:rPr>
              <a:t> Meyer (U of Utah)</a:t>
            </a:r>
          </a:p>
        </p:txBody>
      </p:sp>
    </p:spTree>
    <p:extLst>
      <p:ext uri="{BB962C8B-B14F-4D97-AF65-F5344CB8AC3E}">
        <p14:creationId xmlns:p14="http://schemas.microsoft.com/office/powerpoint/2010/main" val="803260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42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55164" y="202407"/>
            <a:ext cx="9673167" cy="9551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as points</a:t>
            </a:r>
          </a:p>
          <a:p>
            <a:pPr lvl="1"/>
            <a:r>
              <a:rPr lang="en-US" dirty="0"/>
              <a:t>data : ordered/ quantitative</a:t>
            </a:r>
          </a:p>
          <a:p>
            <a:pPr lvl="1"/>
            <a:r>
              <a:rPr lang="en-US" dirty="0"/>
              <a:t>encoding : size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745832" y="2455505"/>
            <a:ext cx="7840645" cy="485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5831" y="2455505"/>
            <a:ext cx="7840980" cy="4851400"/>
          </a:xfrm>
          <a:custGeom>
            <a:avLst/>
            <a:gdLst/>
            <a:ahLst/>
            <a:cxnLst/>
            <a:rect l="l" t="t" r="r" b="b"/>
            <a:pathLst>
              <a:path w="7840980" h="4851400">
                <a:moveTo>
                  <a:pt x="0" y="0"/>
                </a:moveTo>
                <a:lnTo>
                  <a:pt x="7840645" y="0"/>
                </a:lnTo>
                <a:lnTo>
                  <a:pt x="7840645" y="4851400"/>
                </a:lnTo>
                <a:lnTo>
                  <a:pt x="0" y="4851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traffic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8" t="7333" r="75208" b="12000"/>
          <a:stretch/>
        </p:blipFill>
        <p:spPr>
          <a:xfrm>
            <a:off x="6765131" y="533400"/>
            <a:ext cx="8991600" cy="922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as points</a:t>
            </a:r>
          </a:p>
          <a:p>
            <a:pPr lvl="1"/>
            <a:r>
              <a:rPr lang="en-US" dirty="0"/>
              <a:t>data : categorical </a:t>
            </a:r>
          </a:p>
          <a:p>
            <a:pPr lvl="1"/>
            <a:r>
              <a:rPr lang="en-US" dirty="0"/>
              <a:t>encoding : hue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http://projects.nytimes.com/census/2010/explorer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1731" y="0"/>
            <a:ext cx="111252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as points</a:t>
            </a:r>
          </a:p>
          <a:p>
            <a:pPr lvl="1"/>
            <a:r>
              <a:rPr lang="en-US" dirty="0"/>
              <a:t>data : categorical </a:t>
            </a:r>
          </a:p>
          <a:p>
            <a:pPr lvl="1"/>
            <a:r>
              <a:rPr lang="en-US" dirty="0"/>
              <a:t>encoding : hue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u="heavy" dirty="0"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latin typeface="Gill Sans MT"/>
                <a:cs typeface="Gill Sans MT"/>
                <a:hlinkClick r:id="rId4"/>
              </a:rPr>
              <a:t>//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ww</a:t>
            </a:r>
            <a:r>
              <a:rPr lang="en-US" u="heavy" spc="-145" dirty="0">
                <a:latin typeface="Gill Sans MT"/>
                <a:cs typeface="Gill Sans MT"/>
                <a:hlinkClick r:id="rId4"/>
              </a:rPr>
              <a:t>w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20" dirty="0">
                <a:latin typeface="Gill Sans MT"/>
                <a:cs typeface="Gill Sans MT"/>
                <a:hlinkClick r:id="rId4"/>
              </a:rPr>
              <a:t>fli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ck</a:t>
            </a:r>
            <a:r>
              <a:rPr lang="en-US" u="heavy" spc="-254" dirty="0">
                <a:latin typeface="Gill Sans MT"/>
                <a:cs typeface="Gill Sans MT"/>
                <a:hlinkClick r:id="rId4"/>
              </a:rPr>
              <a:t>r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com/photos/shazbot/3282821808/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i</a:t>
            </a:r>
            <a:r>
              <a:rPr lang="en-US" u="heavy" spc="-10" dirty="0">
                <a:latin typeface="Gill Sans MT"/>
                <a:cs typeface="Gill Sans MT"/>
                <a:hlinkClick r:id="rId4"/>
              </a:rPr>
              <a:t>n/s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et</a:t>
            </a:r>
            <a:r>
              <a:rPr lang="en-US" u="heavy" spc="-5" dirty="0">
                <a:latin typeface="Gill Sans MT"/>
                <a:cs typeface="Gill Sans MT"/>
                <a:hlinkClick r:id="rId4"/>
              </a:rPr>
              <a:t>-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72157614736071588/</a:t>
            </a:r>
            <a:endParaRPr lang="en-US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7340263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7F7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67731" y="473455"/>
            <a:ext cx="1300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15" algn="ctr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47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67731" y="473454"/>
            <a:ext cx="13004800" cy="9088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data as lines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hlinkClick r:id="rId4"/>
              </a:rPr>
              <a:t>http://fathom.info/allstreets/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381000"/>
            <a:ext cx="13004800" cy="902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data as charts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3259931" y="9410700"/>
            <a:ext cx="12649201" cy="342900"/>
          </a:xfrm>
        </p:spPr>
        <p:txBody>
          <a:bodyPr/>
          <a:lstStyle/>
          <a:p>
            <a:r>
              <a:rPr lang="en-US" dirty="0">
                <a:hlinkClick r:id="rId4"/>
              </a:rPr>
              <a:t>http://alaska.usgs.gov/science/biology/seabirds_foragefish/foragefish/Aleutian/results.php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continuous data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0208" y="1384299"/>
            <a:ext cx="6265176" cy="736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33830" y="950839"/>
            <a:ext cx="1124267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5775">
              <a:lnSpc>
                <a:spcPts val="2540"/>
              </a:lnSpc>
            </a:pPr>
            <a:r>
              <a:rPr sz="2400" b="1" spc="-25" dirty="0">
                <a:latin typeface="Georgia"/>
                <a:cs typeface="Georgia"/>
              </a:rPr>
              <a:t>L</a:t>
            </a:r>
            <a:r>
              <a:rPr sz="2400" b="1" spc="-15" dirty="0">
                <a:latin typeface="Georgia"/>
                <a:cs typeface="Georgia"/>
              </a:rPr>
              <a:t>ines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spc="-25" dirty="0">
                <a:latin typeface="Georgia"/>
                <a:cs typeface="Georgia"/>
              </a:rPr>
              <a:t>o</a:t>
            </a:r>
            <a:r>
              <a:rPr sz="2400" b="1" dirty="0">
                <a:latin typeface="Georgia"/>
                <a:cs typeface="Georgia"/>
              </a:rPr>
              <a:t>f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Eq</a:t>
            </a:r>
            <a:r>
              <a:rPr sz="2400" b="1" spc="-20" dirty="0">
                <a:latin typeface="Georgia"/>
                <a:cs typeface="Georgia"/>
              </a:rPr>
              <a:t>ua</a:t>
            </a:r>
            <a:r>
              <a:rPr sz="2400" b="1" dirty="0">
                <a:latin typeface="Georgia"/>
                <a:cs typeface="Georgia"/>
              </a:rPr>
              <a:t>l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M</a:t>
            </a:r>
            <a:r>
              <a:rPr sz="2400" b="1" spc="-15" dirty="0">
                <a:latin typeface="Georgia"/>
                <a:cs typeface="Georgia"/>
              </a:rPr>
              <a:t>agne</a:t>
            </a:r>
            <a:r>
              <a:rPr sz="2400" b="1" dirty="0">
                <a:latin typeface="Georgia"/>
                <a:cs typeface="Georgia"/>
              </a:rPr>
              <a:t>t</a:t>
            </a:r>
            <a:r>
              <a:rPr sz="2400" b="1" spc="-10" dirty="0">
                <a:latin typeface="Georgia"/>
                <a:cs typeface="Georgia"/>
              </a:rPr>
              <a:t>i</a:t>
            </a:r>
            <a:r>
              <a:rPr sz="2400" b="1" dirty="0">
                <a:latin typeface="Georgia"/>
                <a:cs typeface="Georgia"/>
              </a:rPr>
              <a:t>c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spc="-20" dirty="0">
                <a:latin typeface="Georgia"/>
                <a:cs typeface="Georgia"/>
              </a:rPr>
              <a:t>De</a:t>
            </a:r>
            <a:r>
              <a:rPr sz="2400" b="1" dirty="0">
                <a:latin typeface="Georgia"/>
                <a:cs typeface="Georgia"/>
              </a:rPr>
              <a:t>cl</a:t>
            </a:r>
            <a:r>
              <a:rPr sz="2400" b="1" spc="-15" dirty="0">
                <a:latin typeface="Georgia"/>
                <a:cs typeface="Georgia"/>
              </a:rPr>
              <a:t>ina</a:t>
            </a:r>
            <a:r>
              <a:rPr sz="2400" b="1" dirty="0">
                <a:latin typeface="Georgia"/>
                <a:cs typeface="Georgia"/>
              </a:rPr>
              <a:t>t</a:t>
            </a:r>
            <a:r>
              <a:rPr sz="2400" b="1" spc="-10" dirty="0">
                <a:latin typeface="Georgia"/>
                <a:cs typeface="Georgia"/>
              </a:rPr>
              <a:t>i</a:t>
            </a:r>
            <a:r>
              <a:rPr sz="2400" b="1" spc="-25" dirty="0">
                <a:latin typeface="Georgia"/>
                <a:cs typeface="Georgia"/>
              </a:rPr>
              <a:t>o</a:t>
            </a:r>
            <a:r>
              <a:rPr sz="2400" b="1" spc="-20" dirty="0">
                <a:latin typeface="Georgia"/>
                <a:cs typeface="Georgia"/>
              </a:rPr>
              <a:t>n</a:t>
            </a:r>
            <a:endParaRPr sz="2400" dirty="0">
              <a:latin typeface="Georgia"/>
              <a:cs typeface="Georgia"/>
            </a:endParaRPr>
          </a:p>
          <a:p>
            <a:pPr marL="5577205">
              <a:lnSpc>
                <a:spcPts val="2540"/>
              </a:lnSpc>
            </a:pPr>
            <a:r>
              <a:rPr sz="2400" i="1" spc="10" dirty="0">
                <a:latin typeface="Gill Sans MT"/>
                <a:cs typeface="Gill Sans MT"/>
              </a:rPr>
              <a:t>fi</a:t>
            </a:r>
            <a:r>
              <a:rPr sz="2400" i="1" spc="-55" dirty="0">
                <a:latin typeface="Gill Sans MT"/>
                <a:cs typeface="Gill Sans MT"/>
              </a:rPr>
              <a:t>r</a:t>
            </a:r>
            <a:r>
              <a:rPr sz="2400" i="1" spc="-10" dirty="0">
                <a:latin typeface="Gill Sans MT"/>
                <a:cs typeface="Gill Sans MT"/>
              </a:rPr>
              <a:t>st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c</a:t>
            </a:r>
            <a:r>
              <a:rPr sz="2400" i="1" spc="-5" dirty="0">
                <a:latin typeface="Gill Sans MT"/>
                <a:cs typeface="Gill Sans MT"/>
              </a:rPr>
              <a:t>o</a:t>
            </a:r>
            <a:r>
              <a:rPr sz="2400" i="1" spc="-20" dirty="0">
                <a:latin typeface="Gill Sans MT"/>
                <a:cs typeface="Gill Sans MT"/>
              </a:rPr>
              <a:t>nt</a:t>
            </a:r>
            <a:r>
              <a:rPr sz="2400" i="1" spc="-5" dirty="0">
                <a:latin typeface="Gill Sans MT"/>
                <a:cs typeface="Gill Sans MT"/>
              </a:rPr>
              <a:t>o</a:t>
            </a:r>
            <a:r>
              <a:rPr sz="2400" i="1" spc="-70" dirty="0">
                <a:latin typeface="Gill Sans MT"/>
                <a:cs typeface="Gill Sans MT"/>
              </a:rPr>
              <a:t>ur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m</a:t>
            </a:r>
            <a:r>
              <a:rPr sz="2400" i="1" spc="20" dirty="0">
                <a:latin typeface="Gill Sans MT"/>
                <a:cs typeface="Gill Sans MT"/>
              </a:rPr>
              <a:t>ap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isopleth</a:t>
            </a:r>
          </a:p>
          <a:p>
            <a:pPr lvl="1"/>
            <a:r>
              <a:rPr lang="en-US" dirty="0"/>
              <a:t>map which overlays continuous data using a third encoding channel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15" dirty="0">
                <a:latin typeface="Gill Sans MT"/>
                <a:cs typeface="Gill Sans MT"/>
              </a:rPr>
              <a:t>Edmond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spc="-15" dirty="0">
                <a:latin typeface="Gill Sans MT"/>
                <a:cs typeface="Gill Sans MT"/>
              </a:rPr>
              <a:t>Ha</a:t>
            </a:r>
            <a:r>
              <a:rPr lang="en-US" dirty="0">
                <a:latin typeface="Gill Sans MT"/>
                <a:cs typeface="Gill Sans MT"/>
              </a:rPr>
              <a:t>ll</a:t>
            </a:r>
            <a:r>
              <a:rPr lang="en-US" spc="-40" dirty="0">
                <a:latin typeface="Gill Sans MT"/>
                <a:cs typeface="Gill Sans MT"/>
              </a:rPr>
              <a:t>e</a:t>
            </a:r>
            <a:r>
              <a:rPr lang="en-US" spc="-210" dirty="0">
                <a:latin typeface="Gill Sans MT"/>
                <a:cs typeface="Gill Sans MT"/>
              </a:rPr>
              <a:t>y</a:t>
            </a:r>
            <a:r>
              <a:rPr lang="en-US" dirty="0">
                <a:latin typeface="Gill Sans MT"/>
                <a:cs typeface="Gill Sans MT"/>
              </a:rPr>
              <a:t>,</a:t>
            </a:r>
            <a:r>
              <a:rPr lang="en-US" spc="-24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1701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HEATMAPS</a:t>
            </a:r>
          </a:p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67731" y="1"/>
            <a:ext cx="1300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15" algn="ctr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52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3793331" y="1593781"/>
            <a:ext cx="9753600" cy="731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http://es.deister.net/es/solutions/ax-mobile/ax-mobile-components-maps/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Maps!</a:t>
            </a:r>
          </a:p>
          <a:p>
            <a:pPr lvl="1"/>
            <a:r>
              <a:rPr lang="en-US"/>
              <a:t>landmarks</a:t>
            </a:r>
          </a:p>
          <a:p>
            <a:pPr lvl="1"/>
            <a:r>
              <a:rPr lang="en-US"/>
              <a:t>discrete data</a:t>
            </a:r>
          </a:p>
          <a:p>
            <a:pPr lvl="1"/>
            <a:r>
              <a:rPr lang="en-US"/>
              <a:t>continuous data</a:t>
            </a:r>
          </a:p>
          <a:p>
            <a:pPr lvl="1"/>
            <a:r>
              <a:rPr lang="en-US"/>
              <a:t>choropleths</a:t>
            </a:r>
          </a:p>
          <a:p>
            <a:pPr lvl="1"/>
            <a:r>
              <a:rPr lang="en-US"/>
              <a:t>cartograms</a:t>
            </a:r>
          </a:p>
          <a:p>
            <a:pPr lvl="1"/>
            <a:r>
              <a:rPr lang="en-US"/>
              <a:t>projections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02731" y="3429000"/>
            <a:ext cx="5575300" cy="430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0951" y="3429000"/>
            <a:ext cx="5581650" cy="4305300"/>
          </a:xfrm>
          <a:custGeom>
            <a:avLst/>
            <a:gdLst/>
            <a:ahLst/>
            <a:cxnLst/>
            <a:rect l="l" t="t" r="r" b="b"/>
            <a:pathLst>
              <a:path w="5581650" h="4305300">
                <a:moveTo>
                  <a:pt x="0" y="0"/>
                </a:moveTo>
                <a:lnTo>
                  <a:pt x="0" y="4305300"/>
                </a:lnTo>
                <a:lnTo>
                  <a:pt x="5581650" y="4305300"/>
                </a:lnTo>
                <a:lnTo>
                  <a:pt x="5581650" y="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49531" y="3429000"/>
            <a:ext cx="5575300" cy="430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3368" y="3429000"/>
            <a:ext cx="5581650" cy="4305300"/>
          </a:xfrm>
          <a:custGeom>
            <a:avLst/>
            <a:gdLst/>
            <a:ahLst/>
            <a:cxnLst/>
            <a:rect l="l" t="t" r="r" b="b"/>
            <a:pathLst>
              <a:path w="5581650" h="4305300">
                <a:moveTo>
                  <a:pt x="0" y="0"/>
                </a:moveTo>
                <a:lnTo>
                  <a:pt x="0" y="4305300"/>
                </a:lnTo>
                <a:lnTo>
                  <a:pt x="5581650" y="4305300"/>
                </a:lnTo>
                <a:lnTo>
                  <a:pt x="5581650" y="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choose the appropriate colormap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9030" y="2286000"/>
            <a:ext cx="11242201" cy="678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bin the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0523" y="98945"/>
            <a:ext cx="11639217" cy="930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3488531" y="9144001"/>
            <a:ext cx="12420601" cy="609600"/>
          </a:xfrm>
        </p:spPr>
        <p:txBody>
          <a:bodyPr/>
          <a:lstStyle/>
          <a:p>
            <a:r>
              <a:rPr lang="en-US" dirty="0">
                <a:hlinkClick r:id="rId4"/>
              </a:rPr>
              <a:t>http://www.nola.com/hurricane/index.ssf/2011/08/hurricane_irene_lashes_the_tur.html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ISOCURVES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74572" y="2921000"/>
            <a:ext cx="6975358" cy="591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 Map</a:t>
            </a:r>
          </a:p>
          <a:p>
            <a:pPr lvl="1" algn="ctr"/>
            <a:r>
              <a:rPr lang="en-US" dirty="0"/>
              <a:t>first weather map</a:t>
            </a:r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15" dirty="0">
                <a:latin typeface="Gill Sans MT"/>
                <a:cs typeface="Gill Sans MT"/>
              </a:rPr>
              <a:t>Edmond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spc="-15" dirty="0">
                <a:latin typeface="Gill Sans MT"/>
                <a:cs typeface="Gill Sans MT"/>
              </a:rPr>
              <a:t>Ha</a:t>
            </a:r>
            <a:r>
              <a:rPr lang="en-US" dirty="0">
                <a:latin typeface="Gill Sans MT"/>
                <a:cs typeface="Gill Sans MT"/>
              </a:rPr>
              <a:t>ll</a:t>
            </a:r>
            <a:r>
              <a:rPr lang="en-US" spc="-40" dirty="0">
                <a:latin typeface="Gill Sans MT"/>
                <a:cs typeface="Gill Sans MT"/>
              </a:rPr>
              <a:t>e</a:t>
            </a:r>
            <a:r>
              <a:rPr lang="en-US" spc="-210" dirty="0">
                <a:latin typeface="Gill Sans MT"/>
                <a:cs typeface="Gill Sans MT"/>
              </a:rPr>
              <a:t>y</a:t>
            </a:r>
            <a:r>
              <a:rPr lang="en-US" dirty="0">
                <a:latin typeface="Gill Sans MT"/>
                <a:cs typeface="Gill Sans MT"/>
              </a:rPr>
              <a:t>,</a:t>
            </a:r>
            <a:r>
              <a:rPr lang="en-US" spc="-24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1686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67731" y="1"/>
            <a:ext cx="1300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15" algn="ctr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58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67731" y="0"/>
            <a:ext cx="130048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show topology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>
                <a:hlinkClick r:id="rId4"/>
              </a:rPr>
              <a:t>http://wikimapia.org/3856233/Tinney-Flat-Campground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882231" y="2222500"/>
            <a:ext cx="9563100" cy="637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2231" y="2222500"/>
            <a:ext cx="9563100" cy="6375400"/>
          </a:xfrm>
          <a:custGeom>
            <a:avLst/>
            <a:gdLst/>
            <a:ahLst/>
            <a:cxnLst/>
            <a:rect l="l" t="t" r="r" b="b"/>
            <a:pathLst>
              <a:path w="9563100" h="6375400">
                <a:moveTo>
                  <a:pt x="0" y="0"/>
                </a:moveTo>
                <a:lnTo>
                  <a:pt x="9563100" y="0"/>
                </a:lnTo>
                <a:lnTo>
                  <a:pt x="9563100" y="6375400"/>
                </a:lnTo>
                <a:lnTo>
                  <a:pt x="0" y="6375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show time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>
          <a:xfrm>
            <a:off x="0" y="9296400"/>
            <a:ext cx="15909132" cy="4572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http://www.nytimes.com/interactive/2011/03/11/world/asia/maps-of-earthquake-and-tsunami-damage-in-japan.html</a:t>
            </a:r>
            <a:endParaRPr lang="en-US"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choropleths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34838" t="25781" r="21435" b="4687"/>
          <a:stretch/>
        </p:blipFill>
        <p:spPr>
          <a:xfrm>
            <a:off x="3217978" y="0"/>
            <a:ext cx="10904307" cy="9753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3217978" y="9220201"/>
            <a:ext cx="12691154" cy="53340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https://www.nytimes.com/interactive/2017/03/21/climate/how-americans-think-about-climate-change-in-six-maps.html?_r=0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80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78412" y="8112571"/>
            <a:ext cx="25425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5" dirty="0">
                <a:latin typeface="Gill Sans MT"/>
                <a:cs typeface="Gill Sans MT"/>
              </a:rPr>
              <a:t>Charles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Dupin,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1826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2631" y="1663904"/>
            <a:ext cx="6121400" cy="6415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96784" y="1027038"/>
            <a:ext cx="864743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47690">
              <a:lnSpc>
                <a:spcPts val="2540"/>
              </a:lnSpc>
            </a:pPr>
            <a:r>
              <a:rPr sz="2400" b="1" spc="-15" dirty="0">
                <a:latin typeface="Georgia"/>
                <a:cs typeface="Georgia"/>
              </a:rPr>
              <a:t>Ill</a:t>
            </a:r>
            <a:r>
              <a:rPr sz="2400" b="1" spc="-10" dirty="0">
                <a:latin typeface="Georgia"/>
                <a:cs typeface="Georgia"/>
              </a:rPr>
              <a:t>it</a:t>
            </a:r>
            <a:r>
              <a:rPr sz="2400" b="1" spc="-15" dirty="0">
                <a:latin typeface="Georgia"/>
                <a:cs typeface="Georgia"/>
              </a:rPr>
              <a:t>eracy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spc="-15" dirty="0">
                <a:latin typeface="Georgia"/>
                <a:cs typeface="Georgia"/>
              </a:rPr>
              <a:t>in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F</a:t>
            </a:r>
            <a:r>
              <a:rPr sz="2400" b="1" spc="-15" dirty="0">
                <a:latin typeface="Georgia"/>
                <a:cs typeface="Georgia"/>
              </a:rPr>
              <a:t>ran</a:t>
            </a:r>
            <a:r>
              <a:rPr sz="2400" b="1" dirty="0">
                <a:latin typeface="Georgia"/>
                <a:cs typeface="Georgia"/>
              </a:rPr>
              <a:t>c</a:t>
            </a:r>
            <a:r>
              <a:rPr sz="2400" b="1" spc="-15" dirty="0">
                <a:latin typeface="Georgia"/>
                <a:cs typeface="Georgia"/>
              </a:rPr>
              <a:t>e</a:t>
            </a:r>
            <a:endParaRPr sz="2400" dirty="0">
              <a:latin typeface="Georgia"/>
              <a:cs typeface="Georgia"/>
            </a:endParaRPr>
          </a:p>
          <a:p>
            <a:pPr marL="5660390">
              <a:lnSpc>
                <a:spcPts val="2540"/>
              </a:lnSpc>
            </a:pPr>
            <a:r>
              <a:rPr sz="2400" i="1" spc="10" dirty="0">
                <a:latin typeface="Gill Sans MT"/>
                <a:cs typeface="Gill Sans MT"/>
              </a:rPr>
              <a:t>fi</a:t>
            </a:r>
            <a:r>
              <a:rPr sz="2400" i="1" spc="-55" dirty="0">
                <a:latin typeface="Gill Sans MT"/>
                <a:cs typeface="Gill Sans MT"/>
              </a:rPr>
              <a:t>r</a:t>
            </a:r>
            <a:r>
              <a:rPr sz="2400" i="1" spc="-10" dirty="0">
                <a:latin typeface="Gill Sans MT"/>
                <a:cs typeface="Gill Sans MT"/>
              </a:rPr>
              <a:t>st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c</a:t>
            </a:r>
            <a:r>
              <a:rPr sz="2400" i="1" spc="-25" dirty="0">
                <a:latin typeface="Gill Sans MT"/>
                <a:cs typeface="Gill Sans MT"/>
              </a:rPr>
              <a:t>h</a:t>
            </a:r>
            <a:r>
              <a:rPr sz="2400" i="1" spc="-30" dirty="0">
                <a:latin typeface="Gill Sans MT"/>
                <a:cs typeface="Gill Sans MT"/>
              </a:rPr>
              <a:t>o</a:t>
            </a:r>
            <a:r>
              <a:rPr sz="2400" i="1" spc="-45" dirty="0">
                <a:latin typeface="Gill Sans MT"/>
                <a:cs typeface="Gill Sans MT"/>
              </a:rPr>
              <a:t>r</a:t>
            </a:r>
            <a:r>
              <a:rPr sz="2400" i="1" spc="-70" dirty="0">
                <a:latin typeface="Gill Sans MT"/>
                <a:cs typeface="Gill Sans MT"/>
              </a:rPr>
              <a:t>o</a:t>
            </a:r>
            <a:r>
              <a:rPr sz="2400" i="1" spc="-10" dirty="0">
                <a:latin typeface="Gill Sans MT"/>
                <a:cs typeface="Gill Sans MT"/>
              </a:rPr>
              <a:t>pl</a:t>
            </a:r>
            <a:r>
              <a:rPr sz="2400" i="1" spc="15" dirty="0">
                <a:latin typeface="Gill Sans MT"/>
                <a:cs typeface="Gill Sans MT"/>
              </a:rPr>
              <a:t>e</a:t>
            </a:r>
            <a:r>
              <a:rPr sz="2400" i="1" spc="-10" dirty="0">
                <a:latin typeface="Gill Sans MT"/>
                <a:cs typeface="Gill Sans MT"/>
              </a:rPr>
              <a:t>t</a:t>
            </a:r>
            <a:r>
              <a:rPr sz="2400" i="1" spc="-35" dirty="0">
                <a:latin typeface="Gill Sans MT"/>
                <a:cs typeface="Gill Sans MT"/>
              </a:rPr>
              <a:t>h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m</a:t>
            </a:r>
            <a:r>
              <a:rPr sz="2400" i="1" spc="20" dirty="0">
                <a:latin typeface="Gill Sans MT"/>
                <a:cs typeface="Gill Sans MT"/>
              </a:rPr>
              <a:t>ap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choropleth</a:t>
            </a:r>
          </a:p>
          <a:p>
            <a:pPr lvl="1"/>
            <a:r>
              <a:rPr lang="en-US" dirty="0"/>
              <a:t>map in which areas are shaded, colored, or patterned relative to a data attribute value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167731" y="1447800"/>
            <a:ext cx="13004800" cy="750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landmarks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5131" y="1205363"/>
            <a:ext cx="11415520" cy="8155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Kerry vs Bush, 2004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Matthew Ericson, NY Times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6131" y="1828800"/>
            <a:ext cx="7162800" cy="255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06131" y="5130800"/>
            <a:ext cx="7264400" cy="261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Matthew Ericson, NY Times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9831" y="228601"/>
            <a:ext cx="12230100" cy="9086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Matthew Ericson, NY Times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2970" y="520700"/>
            <a:ext cx="11924168" cy="871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Matthew Ericson, NY Times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526631" y="1993900"/>
            <a:ext cx="10093894" cy="6833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UFO hotspots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http://www.ufoera.com/images/ufo/ufo-hotspots-map_117.png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1431" y="1155700"/>
            <a:ext cx="12331700" cy="742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http://popvssoda.com/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6784" y="1230238"/>
            <a:ext cx="7574280" cy="1105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165" algn="r">
              <a:lnSpc>
                <a:spcPts val="2590"/>
              </a:lnSpc>
            </a:pPr>
            <a:r>
              <a:rPr sz="2400" b="1" spc="-25" dirty="0">
                <a:latin typeface="Georgia"/>
                <a:cs typeface="Georgia"/>
              </a:rPr>
              <a:t>L</a:t>
            </a:r>
            <a:r>
              <a:rPr sz="2400" b="1" spc="-20" dirty="0">
                <a:latin typeface="Georgia"/>
                <a:cs typeface="Georgia"/>
              </a:rPr>
              <a:t>an</a:t>
            </a:r>
            <a:r>
              <a:rPr sz="2400" b="1" dirty="0">
                <a:latin typeface="Georgia"/>
                <a:cs typeface="Georgia"/>
              </a:rPr>
              <a:t>d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A</a:t>
            </a:r>
            <a:r>
              <a:rPr sz="2400" b="1" spc="-15" dirty="0">
                <a:latin typeface="Georgia"/>
                <a:cs typeface="Georgia"/>
              </a:rPr>
              <a:t>rea</a:t>
            </a:r>
            <a:endParaRPr sz="2400" dirty="0">
              <a:latin typeface="Georgia"/>
              <a:cs typeface="Georgia"/>
            </a:endParaRPr>
          </a:p>
          <a:p>
            <a:pPr marR="5080" algn="r">
              <a:lnSpc>
                <a:spcPts val="2590"/>
              </a:lnSpc>
            </a:pPr>
            <a:r>
              <a:rPr sz="2400" i="1" spc="10" dirty="0">
                <a:latin typeface="Gill Sans MT"/>
                <a:cs typeface="Gill Sans MT"/>
              </a:rPr>
              <a:t>fi</a:t>
            </a:r>
            <a:r>
              <a:rPr sz="2400" i="1" spc="-55" dirty="0">
                <a:latin typeface="Gill Sans MT"/>
                <a:cs typeface="Gill Sans MT"/>
              </a:rPr>
              <a:t>r</a:t>
            </a:r>
            <a:r>
              <a:rPr sz="2400" i="1" spc="-10" dirty="0">
                <a:latin typeface="Gill Sans MT"/>
                <a:cs typeface="Gill Sans MT"/>
              </a:rPr>
              <a:t>st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c</a:t>
            </a:r>
            <a:r>
              <a:rPr sz="2400" i="1" spc="-60" dirty="0">
                <a:latin typeface="Gill Sans MT"/>
                <a:cs typeface="Gill Sans MT"/>
              </a:rPr>
              <a:t>a</a:t>
            </a:r>
            <a:r>
              <a:rPr sz="2400" i="1" spc="15" dirty="0">
                <a:latin typeface="Gill Sans MT"/>
                <a:cs typeface="Gill Sans MT"/>
              </a:rPr>
              <a:t>r</a:t>
            </a:r>
            <a:r>
              <a:rPr sz="2400" i="1" spc="-10" dirty="0">
                <a:latin typeface="Gill Sans MT"/>
                <a:cs typeface="Gill Sans MT"/>
              </a:rPr>
              <a:t>t</a:t>
            </a:r>
            <a:r>
              <a:rPr sz="2400" i="1" spc="-5" dirty="0">
                <a:latin typeface="Gill Sans MT"/>
                <a:cs typeface="Gill Sans MT"/>
              </a:rPr>
              <a:t>o</a:t>
            </a:r>
            <a:r>
              <a:rPr sz="2400" i="1" spc="-15" dirty="0">
                <a:latin typeface="Gill Sans MT"/>
                <a:cs typeface="Gill Sans MT"/>
              </a:rPr>
              <a:t>g</a:t>
            </a:r>
            <a:r>
              <a:rPr sz="2400" i="1" spc="-160" dirty="0">
                <a:latin typeface="Gill Sans MT"/>
                <a:cs typeface="Gill Sans MT"/>
              </a:rPr>
              <a:t>r</a:t>
            </a:r>
            <a:r>
              <a:rPr sz="2400" i="1" dirty="0">
                <a:latin typeface="Gill Sans MT"/>
                <a:cs typeface="Gill Sans MT"/>
              </a:rPr>
              <a:t>am</a:t>
            </a:r>
            <a:endParaRPr sz="2400" dirty="0">
              <a:latin typeface="Gill Sans MT"/>
              <a:cs typeface="Gill Sans MT"/>
            </a:endParaRPr>
          </a:p>
          <a:p>
            <a:pPr>
              <a:spcBef>
                <a:spcPts val="11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16131" y="1955800"/>
            <a:ext cx="5651500" cy="584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45770" y="7706171"/>
            <a:ext cx="26854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Gill Sans MT"/>
                <a:cs typeface="Gill Sans MT"/>
              </a:rPr>
              <a:t>Emile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</a:t>
            </a:r>
            <a:r>
              <a:rPr sz="2400" spc="-40" dirty="0">
                <a:latin typeface="Gill Sans MT"/>
                <a:cs typeface="Gill Sans MT"/>
              </a:rPr>
              <a:t>e</a:t>
            </a:r>
            <a:r>
              <a:rPr sz="2400" spc="-10" dirty="0">
                <a:latin typeface="Gill Sans MT"/>
                <a:cs typeface="Gill Sans MT"/>
              </a:rPr>
              <a:t>vass</a:t>
            </a:r>
            <a:r>
              <a:rPr sz="2400" dirty="0">
                <a:latin typeface="Gill Sans MT"/>
                <a:cs typeface="Gill Sans MT"/>
              </a:rPr>
              <a:t>eu</a:t>
            </a:r>
            <a:r>
              <a:rPr sz="2400" spc="-254" dirty="0">
                <a:latin typeface="Gill Sans MT"/>
                <a:cs typeface="Gill Sans MT"/>
              </a:rPr>
              <a:t>r</a:t>
            </a:r>
            <a:r>
              <a:rPr sz="2400" dirty="0">
                <a:latin typeface="Gill Sans MT"/>
                <a:cs typeface="Gill Sans MT"/>
              </a:rPr>
              <a:t>,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1868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cartogram</a:t>
            </a:r>
          </a:p>
          <a:p>
            <a:pPr lvl="1"/>
            <a:r>
              <a:rPr lang="en-US" dirty="0"/>
              <a:t>map in which areas are scaled and distorted relative to a data attribute value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3331" y="1371600"/>
            <a:ext cx="12280900" cy="7581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rectangular cartogram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4"/>
              </a:rPr>
              <a:t>http://www.nytimes.com/ref/washington/2006ELECTIONGUIDE.html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73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3931" y="838200"/>
            <a:ext cx="9296400" cy="8153400"/>
          </a:xfrm>
          <a:prstGeom prst="rect">
            <a:avLst/>
          </a:prstGeom>
          <a:blipFill>
            <a:blip r:embed="rId3" cstate="print"/>
            <a:srcRect/>
            <a:stretch>
              <a:fillRect l="-7650" t="-15966" r="-755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>
          <a:xfrm>
            <a:off x="2345531" y="9296399"/>
            <a:ext cx="13563601" cy="457201"/>
          </a:xfrm>
        </p:spPr>
        <p:txBody>
          <a:bodyPr/>
          <a:lstStyle/>
          <a:p>
            <a:r>
              <a:rPr lang="en-US" dirty="0">
                <a:hlinkClick r:id="rId4"/>
              </a:rPr>
              <a:t>http://www.nytimes.com/interactive/2008/09/04/business/20080907-metrics-graphic.html?_r=0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9831" y="1473200"/>
            <a:ext cx="6667500" cy="499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54231" y="4445000"/>
            <a:ext cx="6667500" cy="438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9822" y="785739"/>
            <a:ext cx="3456940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90"/>
              </a:lnSpc>
            </a:pPr>
            <a:r>
              <a:rPr sz="2400" b="1" spc="-20" dirty="0">
                <a:latin typeface="Georgia"/>
                <a:cs typeface="Georgia"/>
              </a:rPr>
              <a:t>P</a:t>
            </a:r>
            <a:r>
              <a:rPr sz="2400" b="1" spc="-25" dirty="0">
                <a:latin typeface="Georgia"/>
                <a:cs typeface="Georgia"/>
              </a:rPr>
              <a:t>op</a:t>
            </a:r>
            <a:r>
              <a:rPr sz="2400" b="1" spc="-15" dirty="0">
                <a:latin typeface="Georgia"/>
                <a:cs typeface="Georgia"/>
              </a:rPr>
              <a:t>ul</a:t>
            </a:r>
            <a:r>
              <a:rPr sz="2400" b="1" spc="-20" dirty="0">
                <a:latin typeface="Georgia"/>
                <a:cs typeface="Georgia"/>
              </a:rPr>
              <a:t>ation</a:t>
            </a:r>
            <a:endParaRPr sz="2400" dirty="0">
              <a:latin typeface="Georgia"/>
              <a:cs typeface="Georgia"/>
            </a:endParaRPr>
          </a:p>
          <a:p>
            <a:pPr marL="17780">
              <a:lnSpc>
                <a:spcPts val="2590"/>
              </a:lnSpc>
            </a:pPr>
            <a:r>
              <a:rPr sz="2400" i="1" spc="10" dirty="0">
                <a:latin typeface="Gill Sans MT"/>
                <a:cs typeface="Gill Sans MT"/>
              </a:rPr>
              <a:t>fi</a:t>
            </a:r>
            <a:r>
              <a:rPr sz="2400" i="1" spc="-55" dirty="0">
                <a:latin typeface="Gill Sans MT"/>
                <a:cs typeface="Gill Sans MT"/>
              </a:rPr>
              <a:t>r</a:t>
            </a:r>
            <a:r>
              <a:rPr sz="2400" i="1" spc="-10" dirty="0">
                <a:latin typeface="Gill Sans MT"/>
                <a:cs typeface="Gill Sans MT"/>
              </a:rPr>
              <a:t>st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25" dirty="0">
                <a:latin typeface="Gill Sans MT"/>
                <a:cs typeface="Gill Sans MT"/>
              </a:rPr>
              <a:t>n</a:t>
            </a:r>
            <a:r>
              <a:rPr sz="2400" i="1" spc="-30" dirty="0">
                <a:latin typeface="Gill Sans MT"/>
                <a:cs typeface="Gill Sans MT"/>
              </a:rPr>
              <a:t>o</a:t>
            </a:r>
            <a:r>
              <a:rPr sz="2400" i="1" spc="-40" dirty="0">
                <a:latin typeface="Gill Sans MT"/>
                <a:cs typeface="Gill Sans MT"/>
              </a:rPr>
              <a:t>nre</a:t>
            </a:r>
            <a:r>
              <a:rPr sz="2400" i="1" spc="-10" dirty="0">
                <a:latin typeface="Gill Sans MT"/>
                <a:cs typeface="Gill Sans MT"/>
              </a:rPr>
              <a:t>ctang</a:t>
            </a:r>
            <a:r>
              <a:rPr sz="2400" i="1" spc="-35" dirty="0">
                <a:latin typeface="Gill Sans MT"/>
                <a:cs typeface="Gill Sans MT"/>
              </a:rPr>
              <a:t>ul</a:t>
            </a:r>
            <a:r>
              <a:rPr sz="2400" i="1" spc="-50" dirty="0">
                <a:latin typeface="Gill Sans MT"/>
                <a:cs typeface="Gill Sans MT"/>
              </a:rPr>
              <a:t>ar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c</a:t>
            </a:r>
            <a:r>
              <a:rPr sz="2400" i="1" spc="-60" dirty="0">
                <a:latin typeface="Gill Sans MT"/>
                <a:cs typeface="Gill Sans MT"/>
              </a:rPr>
              <a:t>a</a:t>
            </a:r>
            <a:r>
              <a:rPr sz="2400" i="1" spc="15" dirty="0">
                <a:latin typeface="Gill Sans MT"/>
                <a:cs typeface="Gill Sans MT"/>
              </a:rPr>
              <a:t>r</a:t>
            </a:r>
            <a:r>
              <a:rPr sz="2400" i="1" spc="-10" dirty="0">
                <a:latin typeface="Gill Sans MT"/>
                <a:cs typeface="Gill Sans MT"/>
              </a:rPr>
              <a:t>t</a:t>
            </a:r>
            <a:r>
              <a:rPr sz="2400" i="1" spc="-5" dirty="0">
                <a:latin typeface="Gill Sans MT"/>
                <a:cs typeface="Gill Sans MT"/>
              </a:rPr>
              <a:t>o</a:t>
            </a:r>
            <a:r>
              <a:rPr sz="2400" i="1" spc="-15" dirty="0">
                <a:latin typeface="Gill Sans MT"/>
                <a:cs typeface="Gill Sans MT"/>
              </a:rPr>
              <a:t>g</a:t>
            </a:r>
            <a:r>
              <a:rPr sz="2400" i="1" spc="-160" dirty="0">
                <a:latin typeface="Gill Sans MT"/>
                <a:cs typeface="Gill Sans MT"/>
              </a:rPr>
              <a:t>r</a:t>
            </a:r>
            <a:r>
              <a:rPr sz="2400" i="1" dirty="0">
                <a:latin typeface="Gill Sans MT"/>
                <a:cs typeface="Gill Sans MT"/>
              </a:rPr>
              <a:t>am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92532" y="3890889"/>
            <a:ext cx="469328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65"/>
              </a:lnSpc>
            </a:pPr>
            <a:r>
              <a:rPr sz="2400" b="1" dirty="0">
                <a:latin typeface="Georgia"/>
                <a:cs typeface="Georgia"/>
              </a:rPr>
              <a:t>P</a:t>
            </a:r>
            <a:r>
              <a:rPr sz="2400" b="1" spc="-25" dirty="0">
                <a:latin typeface="Georgia"/>
                <a:cs typeface="Georgia"/>
              </a:rPr>
              <a:t>o</a:t>
            </a:r>
            <a:r>
              <a:rPr sz="2400" b="1" spc="-20" dirty="0">
                <a:latin typeface="Georgia"/>
                <a:cs typeface="Georgia"/>
              </a:rPr>
              <a:t>pu</a:t>
            </a:r>
            <a:r>
              <a:rPr sz="2400" b="1" dirty="0">
                <a:latin typeface="Georgia"/>
                <a:cs typeface="Georgia"/>
              </a:rPr>
              <a:t>l</a:t>
            </a:r>
            <a:r>
              <a:rPr sz="2400" b="1" spc="-15" dirty="0">
                <a:latin typeface="Georgia"/>
                <a:cs typeface="Georgia"/>
              </a:rPr>
              <a:t>a</a:t>
            </a:r>
            <a:r>
              <a:rPr sz="2400" b="1" dirty="0">
                <a:latin typeface="Georgia"/>
                <a:cs typeface="Georgia"/>
              </a:rPr>
              <a:t>t</a:t>
            </a:r>
            <a:r>
              <a:rPr sz="2400" b="1" spc="-10" dirty="0">
                <a:latin typeface="Georgia"/>
                <a:cs typeface="Georgia"/>
              </a:rPr>
              <a:t>i</a:t>
            </a:r>
            <a:r>
              <a:rPr sz="2400" b="1" spc="-25" dirty="0">
                <a:latin typeface="Georgia"/>
                <a:cs typeface="Georgia"/>
              </a:rPr>
              <a:t>o</a:t>
            </a:r>
            <a:r>
              <a:rPr sz="2400" b="1" spc="-20" dirty="0">
                <a:latin typeface="Georgia"/>
                <a:cs typeface="Georgia"/>
              </a:rPr>
              <a:t>n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spc="-20" dirty="0">
                <a:latin typeface="Georgia"/>
                <a:cs typeface="Georgia"/>
              </a:rPr>
              <a:t>an</a:t>
            </a:r>
            <a:r>
              <a:rPr sz="2400" b="1" dirty="0">
                <a:latin typeface="Georgia"/>
                <a:cs typeface="Georgia"/>
              </a:rPr>
              <a:t>d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F</a:t>
            </a:r>
            <a:r>
              <a:rPr sz="2400" b="1" spc="-15" dirty="0">
                <a:latin typeface="Georgia"/>
                <a:cs typeface="Georgia"/>
              </a:rPr>
              <a:t>e</a:t>
            </a:r>
            <a:r>
              <a:rPr sz="2400" b="1" dirty="0">
                <a:latin typeface="Georgia"/>
                <a:cs typeface="Georgia"/>
              </a:rPr>
              <a:t>d</a:t>
            </a:r>
            <a:r>
              <a:rPr sz="2400" b="1" spc="-15" dirty="0">
                <a:latin typeface="Georgia"/>
                <a:cs typeface="Georgia"/>
              </a:rPr>
              <a:t>era</a:t>
            </a:r>
            <a:r>
              <a:rPr sz="2400" b="1" dirty="0">
                <a:latin typeface="Georgia"/>
                <a:cs typeface="Georgia"/>
              </a:rPr>
              <a:t>l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T</a:t>
            </a:r>
            <a:r>
              <a:rPr sz="2400" b="1" spc="-15" dirty="0">
                <a:latin typeface="Georgia"/>
                <a:cs typeface="Georgia"/>
              </a:rPr>
              <a:t>axes</a:t>
            </a:r>
            <a:endParaRPr sz="2400">
              <a:latin typeface="Georgia"/>
              <a:cs typeface="Georgia"/>
            </a:endParaRPr>
          </a:p>
          <a:p>
            <a:pPr marL="2057400">
              <a:lnSpc>
                <a:spcPts val="2465"/>
              </a:lnSpc>
            </a:pPr>
            <a:r>
              <a:rPr sz="2400" i="1" spc="10" dirty="0">
                <a:latin typeface="Gill Sans MT"/>
                <a:cs typeface="Gill Sans MT"/>
              </a:rPr>
              <a:t>fi</a:t>
            </a:r>
            <a:r>
              <a:rPr sz="2400" i="1" spc="-55" dirty="0">
                <a:latin typeface="Gill Sans MT"/>
                <a:cs typeface="Gill Sans MT"/>
              </a:rPr>
              <a:t>r</a:t>
            </a:r>
            <a:r>
              <a:rPr sz="2400" i="1" spc="-10" dirty="0">
                <a:latin typeface="Gill Sans MT"/>
                <a:cs typeface="Gill Sans MT"/>
              </a:rPr>
              <a:t>st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m</a:t>
            </a:r>
            <a:r>
              <a:rPr sz="2400" i="1" spc="-5" dirty="0">
                <a:latin typeface="Gill Sans MT"/>
                <a:cs typeface="Gill Sans MT"/>
              </a:rPr>
              <a:t>o</a:t>
            </a:r>
            <a:r>
              <a:rPr sz="2400" i="1" dirty="0">
                <a:latin typeface="Gill Sans MT"/>
                <a:cs typeface="Gill Sans MT"/>
              </a:rPr>
              <a:t>d</a:t>
            </a:r>
            <a:r>
              <a:rPr sz="2400" i="1" spc="15" dirty="0">
                <a:latin typeface="Gill Sans MT"/>
                <a:cs typeface="Gill Sans MT"/>
              </a:rPr>
              <a:t>e</a:t>
            </a:r>
            <a:r>
              <a:rPr sz="2400" i="1" spc="-40" dirty="0">
                <a:latin typeface="Gill Sans MT"/>
                <a:cs typeface="Gill Sans MT"/>
              </a:rPr>
              <a:t>r</a:t>
            </a:r>
            <a:r>
              <a:rPr sz="2400" i="1" spc="-35" dirty="0">
                <a:latin typeface="Gill Sans MT"/>
                <a:cs typeface="Gill Sans MT"/>
              </a:rPr>
              <a:t>n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c</a:t>
            </a:r>
            <a:r>
              <a:rPr sz="2400" i="1" spc="-60" dirty="0">
                <a:latin typeface="Gill Sans MT"/>
                <a:cs typeface="Gill Sans MT"/>
              </a:rPr>
              <a:t>a</a:t>
            </a:r>
            <a:r>
              <a:rPr sz="2400" i="1" spc="15" dirty="0">
                <a:latin typeface="Gill Sans MT"/>
                <a:cs typeface="Gill Sans MT"/>
              </a:rPr>
              <a:t>r</a:t>
            </a:r>
            <a:r>
              <a:rPr sz="2400" i="1" spc="-10" dirty="0">
                <a:latin typeface="Gill Sans MT"/>
                <a:cs typeface="Gill Sans MT"/>
              </a:rPr>
              <a:t>t</a:t>
            </a:r>
            <a:r>
              <a:rPr sz="2400" i="1" spc="-5" dirty="0">
                <a:latin typeface="Gill Sans MT"/>
                <a:cs typeface="Gill Sans MT"/>
              </a:rPr>
              <a:t>o</a:t>
            </a:r>
            <a:r>
              <a:rPr sz="2400" i="1" spc="-15" dirty="0">
                <a:latin typeface="Gill Sans MT"/>
                <a:cs typeface="Gill Sans MT"/>
              </a:rPr>
              <a:t>g</a:t>
            </a:r>
            <a:r>
              <a:rPr sz="2400" i="1" spc="-160" dirty="0">
                <a:latin typeface="Gill Sans MT"/>
                <a:cs typeface="Gill Sans MT"/>
              </a:rPr>
              <a:t>r</a:t>
            </a:r>
            <a:r>
              <a:rPr sz="2400" i="1" dirty="0">
                <a:latin typeface="Gill Sans MT"/>
                <a:cs typeface="Gill Sans MT"/>
              </a:rPr>
              <a:t>am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7671" y="6118671"/>
            <a:ext cx="24765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Gill Sans MT"/>
                <a:cs typeface="Gill Sans MT"/>
              </a:rPr>
              <a:t>Willi</a:t>
            </a:r>
            <a:r>
              <a:rPr sz="2400" spc="-15" dirty="0">
                <a:latin typeface="Gill Sans MT"/>
                <a:cs typeface="Gill Sans MT"/>
              </a:rPr>
              <a:t>am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Ba</a:t>
            </a:r>
            <a:r>
              <a:rPr sz="2400" dirty="0">
                <a:latin typeface="Gill Sans MT"/>
                <a:cs typeface="Gill Sans MT"/>
              </a:rPr>
              <a:t>il</a:t>
            </a:r>
            <a:r>
              <a:rPr sz="2400" spc="-40" dirty="0">
                <a:latin typeface="Gill Sans MT"/>
                <a:cs typeface="Gill Sans MT"/>
              </a:rPr>
              <a:t>e</a:t>
            </a:r>
            <a:r>
              <a:rPr sz="2400" spc="-210" dirty="0">
                <a:latin typeface="Gill Sans MT"/>
                <a:cs typeface="Gill Sans MT"/>
              </a:rPr>
              <a:t>y</a:t>
            </a:r>
            <a:r>
              <a:rPr sz="2400" dirty="0">
                <a:latin typeface="Gill Sans MT"/>
                <a:cs typeface="Gill Sans MT"/>
              </a:rPr>
              <a:t>,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1910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51345" y="8715820"/>
            <a:ext cx="25628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0" dirty="0">
                <a:latin typeface="Gill Sans MT"/>
                <a:cs typeface="Gill Sans MT"/>
              </a:rPr>
              <a:t>J</a:t>
            </a:r>
            <a:r>
              <a:rPr sz="2400" spc="-15" dirty="0">
                <a:latin typeface="Gill Sans MT"/>
                <a:cs typeface="Gill Sans MT"/>
              </a:rPr>
              <a:t>os</a:t>
            </a:r>
            <a:r>
              <a:rPr sz="2400" dirty="0">
                <a:latin typeface="Gill Sans MT"/>
                <a:cs typeface="Gill Sans MT"/>
              </a:rPr>
              <a:t>eph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G</a:t>
            </a:r>
            <a:r>
              <a:rPr sz="2400" spc="-15" dirty="0">
                <a:latin typeface="Gill Sans MT"/>
                <a:cs typeface="Gill Sans MT"/>
              </a:rPr>
              <a:t>rund</a:t>
            </a:r>
            <a:r>
              <a:rPr sz="2400" spc="-210" dirty="0">
                <a:latin typeface="Gill Sans MT"/>
                <a:cs typeface="Gill Sans MT"/>
              </a:rPr>
              <a:t>y</a:t>
            </a:r>
            <a:r>
              <a:rPr sz="2400" dirty="0">
                <a:latin typeface="Gill Sans MT"/>
                <a:cs typeface="Gill Sans MT"/>
              </a:rPr>
              <a:t>,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1929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8303" y="2785236"/>
            <a:ext cx="8253263" cy="6130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landmarks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4831" y="1587500"/>
            <a:ext cx="10871200" cy="760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area scaled by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87768" y="1879600"/>
            <a:ext cx="9769262" cy="6934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0023" y="8735939"/>
            <a:ext cx="10879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dirty="0">
                <a:latin typeface="Georgia"/>
                <a:cs typeface="Georgia"/>
              </a:rPr>
              <a:t>d</a:t>
            </a:r>
            <a:r>
              <a:rPr sz="2400" b="1" spc="-15" dirty="0">
                <a:latin typeface="Georgia"/>
                <a:cs typeface="Georgia"/>
              </a:rPr>
              <a:t>ist</a:t>
            </a:r>
            <a:r>
              <a:rPr sz="2400" b="1" spc="-25" dirty="0">
                <a:latin typeface="Georgia"/>
                <a:cs typeface="Georgia"/>
              </a:rPr>
              <a:t>o</a:t>
            </a:r>
            <a:r>
              <a:rPr sz="2400" b="1" dirty="0">
                <a:latin typeface="Georgia"/>
                <a:cs typeface="Georgia"/>
              </a:rPr>
              <a:t>rt</a:t>
            </a:r>
            <a:r>
              <a:rPr sz="2400" b="1" spc="-10" dirty="0">
                <a:latin typeface="Georgia"/>
                <a:cs typeface="Georgia"/>
              </a:rPr>
              <a:t>i</a:t>
            </a:r>
            <a:r>
              <a:rPr sz="2400" b="1" spc="-25" dirty="0">
                <a:latin typeface="Georgia"/>
                <a:cs typeface="Georgia"/>
              </a:rPr>
              <a:t>o</a:t>
            </a:r>
            <a:r>
              <a:rPr sz="2400" b="1" spc="-20" dirty="0">
                <a:latin typeface="Georgia"/>
                <a:cs typeface="Georgia"/>
              </a:rPr>
              <a:t>n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spc="-15" dirty="0">
                <a:latin typeface="Georgia"/>
                <a:cs typeface="Georgia"/>
              </a:rPr>
              <a:t>via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dirty="0">
                <a:latin typeface="Georgia"/>
                <a:cs typeface="Georgia"/>
              </a:rPr>
              <a:t>d</a:t>
            </a:r>
            <a:r>
              <a:rPr sz="2400" b="1" spc="-10" dirty="0">
                <a:latin typeface="Georgia"/>
                <a:cs typeface="Georgia"/>
              </a:rPr>
              <a:t>i</a:t>
            </a:r>
            <a:r>
              <a:rPr sz="2400" b="1" dirty="0">
                <a:latin typeface="Georgia"/>
                <a:cs typeface="Georgia"/>
              </a:rPr>
              <a:t>ff</a:t>
            </a:r>
            <a:r>
              <a:rPr sz="2400" b="1" spc="-15" dirty="0">
                <a:latin typeface="Georgia"/>
                <a:cs typeface="Georgia"/>
              </a:rPr>
              <a:t>usi</a:t>
            </a:r>
            <a:r>
              <a:rPr sz="2400" b="1" spc="-25" dirty="0">
                <a:latin typeface="Georgia"/>
                <a:cs typeface="Georgia"/>
              </a:rPr>
              <a:t>o</a:t>
            </a:r>
            <a:r>
              <a:rPr sz="2400" b="1" spc="-20" dirty="0">
                <a:latin typeface="Georgia"/>
                <a:cs typeface="Georgia"/>
              </a:rPr>
              <a:t>n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Kerry vs. Bush, 2004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pc="-15" dirty="0">
                <a:latin typeface="Gill Sans MT"/>
                <a:cs typeface="Gill Sans MT"/>
              </a:rPr>
              <a:t>Matth</a:t>
            </a:r>
            <a:r>
              <a:rPr lang="en-US" spc="-40" dirty="0">
                <a:latin typeface="Gill Sans MT"/>
                <a:cs typeface="Gill Sans MT"/>
              </a:rPr>
              <a:t>e</a:t>
            </a:r>
            <a:r>
              <a:rPr lang="en-US" dirty="0">
                <a:latin typeface="Gill Sans MT"/>
                <a:cs typeface="Gill Sans MT"/>
              </a:rPr>
              <a:t>w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Eri</a:t>
            </a:r>
            <a:r>
              <a:rPr lang="en-US" spc="-15" dirty="0">
                <a:latin typeface="Gill Sans MT"/>
                <a:cs typeface="Gill Sans MT"/>
              </a:rPr>
              <a:t>cso</a:t>
            </a:r>
            <a:r>
              <a:rPr lang="en-US" dirty="0">
                <a:latin typeface="Gill Sans MT"/>
                <a:cs typeface="Gill Sans MT"/>
              </a:rPr>
              <a:t>n,</a:t>
            </a:r>
            <a:r>
              <a:rPr lang="en-US" spc="-245" dirty="0">
                <a:latin typeface="Gill Sans MT"/>
                <a:cs typeface="Gill Sans MT"/>
              </a:rPr>
              <a:t> </a:t>
            </a:r>
            <a:r>
              <a:rPr lang="en-US" spc="-20" dirty="0">
                <a:latin typeface="Gill Sans MT"/>
                <a:cs typeface="Gill Sans MT"/>
              </a:rPr>
              <a:t>N</a:t>
            </a:r>
            <a:r>
              <a:rPr lang="en-US" dirty="0">
                <a:latin typeface="Gill Sans MT"/>
                <a:cs typeface="Gill Sans MT"/>
              </a:rPr>
              <a:t>Y</a:t>
            </a:r>
            <a:r>
              <a:rPr lang="en-US" spc="-30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Ti</a:t>
            </a:r>
            <a:r>
              <a:rPr lang="en-US" spc="-15" dirty="0">
                <a:latin typeface="Gill Sans MT"/>
                <a:cs typeface="Gill Sans MT"/>
              </a:rPr>
              <a:t>mes</a:t>
            </a:r>
            <a:endParaRPr lang="en-US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1625600"/>
            <a:ext cx="13004800" cy="650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the world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>
                <a:hlinkClick r:id="rId4"/>
              </a:rPr>
              <a:t>http://www-personal.umich.edu/~mejn/cartograms/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1625600"/>
            <a:ext cx="13004800" cy="650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population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>
                <a:hlinkClick r:id="rId4"/>
              </a:rPr>
              <a:t>http://www-personal.umich.edu/~mejn/cartograms/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1625600"/>
            <a:ext cx="13004800" cy="650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GDP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>
                <a:hlinkClick r:id="rId4"/>
              </a:rPr>
              <a:t>http://www-personal.umich.edu/~mejn/cartograms/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1625600"/>
            <a:ext cx="13004800" cy="650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child mortality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>
                <a:hlinkClick r:id="rId4"/>
              </a:rPr>
              <a:t>http://www-personal.umich.edu/~mejn/cartograms/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1625600"/>
            <a:ext cx="13004800" cy="650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people living with HIV/AIDS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>
                <a:hlinkClick r:id="rId4"/>
              </a:rPr>
              <a:t>http://www-personal.umich.edu/~mejn/cartograms/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1625600"/>
            <a:ext cx="13004800" cy="650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total spending on healthcare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>
                <a:hlinkClick r:id="rId4"/>
              </a:rPr>
              <a:t>http://www-personal.umich.edu/~mejn/cartograms/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1219200"/>
            <a:ext cx="13004800" cy="853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Harry Beck’s Tube Map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340263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EEEE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85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14031" y="2108200"/>
            <a:ext cx="8712200" cy="553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do they work?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2589" y="101599"/>
            <a:ext cx="11414084" cy="965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731" y="6419850"/>
            <a:ext cx="13004800" cy="787400"/>
          </a:xfrm>
          <a:custGeom>
            <a:avLst/>
            <a:gdLst/>
            <a:ahLst/>
            <a:cxnLst/>
            <a:rect l="l" t="t" r="r" b="b"/>
            <a:pathLst>
              <a:path w="13004800" h="787400">
                <a:moveTo>
                  <a:pt x="0" y="7874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787400"/>
                </a:lnTo>
                <a:lnTo>
                  <a:pt x="0" y="78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7731" y="6400800"/>
            <a:ext cx="13004800" cy="38100"/>
          </a:xfrm>
          <a:custGeom>
            <a:avLst/>
            <a:gdLst/>
            <a:ahLst/>
            <a:cxnLst/>
            <a:rect l="l" t="t" r="r" b="b"/>
            <a:pathLst>
              <a:path w="13004800" h="38100">
                <a:moveTo>
                  <a:pt x="0" y="0"/>
                </a:moveTo>
                <a:lnTo>
                  <a:pt x="13004800" y="0"/>
                </a:lnTo>
                <a:lnTo>
                  <a:pt x="130048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7731" y="7207250"/>
            <a:ext cx="13004800" cy="0"/>
          </a:xfrm>
          <a:custGeom>
            <a:avLst/>
            <a:gdLst/>
            <a:ahLst/>
            <a:cxnLst/>
            <a:rect l="l" t="t" r="r" b="b"/>
            <a:pathLst>
              <a:path w="13004800">
                <a:moveTo>
                  <a:pt x="13004800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47183" y="6477000"/>
            <a:ext cx="684212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b="1" spc="-235" dirty="0">
                <a:latin typeface="Gill Sans MT"/>
                <a:cs typeface="Gill Sans MT"/>
              </a:rPr>
              <a:t>R</a:t>
            </a:r>
            <a:r>
              <a:rPr sz="4200" b="1" spc="-215" dirty="0">
                <a:latin typeface="Gill Sans MT"/>
                <a:cs typeface="Gill Sans MT"/>
              </a:rPr>
              <a:t>E</a:t>
            </a:r>
            <a:r>
              <a:rPr sz="4200" b="1" spc="-240" dirty="0">
                <a:latin typeface="Gill Sans MT"/>
                <a:cs typeface="Gill Sans MT"/>
              </a:rPr>
              <a:t>C</a:t>
            </a:r>
            <a:r>
              <a:rPr sz="4200" b="1" spc="-114" dirty="0">
                <a:latin typeface="Gill Sans MT"/>
                <a:cs typeface="Gill Sans MT"/>
              </a:rPr>
              <a:t>O</a:t>
            </a:r>
            <a:r>
              <a:rPr sz="4200" b="1" spc="-240" dirty="0">
                <a:latin typeface="Gill Sans MT"/>
                <a:cs typeface="Gill Sans MT"/>
              </a:rPr>
              <a:t>MME</a:t>
            </a:r>
            <a:r>
              <a:rPr sz="4200" b="1" spc="-215" dirty="0">
                <a:latin typeface="Gill Sans MT"/>
                <a:cs typeface="Gill Sans MT"/>
              </a:rPr>
              <a:t>N</a:t>
            </a:r>
            <a:r>
              <a:rPr sz="4200" b="1" spc="-140" dirty="0">
                <a:latin typeface="Gill Sans MT"/>
                <a:cs typeface="Gill Sans MT"/>
              </a:rPr>
              <a:t>D</a:t>
            </a:r>
            <a:r>
              <a:rPr sz="4200" b="1" spc="-295" dirty="0">
                <a:latin typeface="Gill Sans MT"/>
                <a:cs typeface="Gill Sans MT"/>
              </a:rPr>
              <a:t>E</a:t>
            </a:r>
            <a:r>
              <a:rPr sz="4200" b="1" spc="-135" dirty="0">
                <a:latin typeface="Gill Sans MT"/>
                <a:cs typeface="Gill Sans MT"/>
              </a:rPr>
              <a:t>D</a:t>
            </a:r>
            <a:r>
              <a:rPr sz="4200" b="1" spc="-5" dirty="0">
                <a:latin typeface="Gill Sans MT"/>
                <a:cs typeface="Gill Sans MT"/>
              </a:rPr>
              <a:t> </a:t>
            </a:r>
            <a:r>
              <a:rPr sz="4200" b="1" spc="-235" dirty="0">
                <a:latin typeface="Gill Sans MT"/>
                <a:cs typeface="Gill Sans MT"/>
              </a:rPr>
              <a:t>R</a:t>
            </a:r>
            <a:r>
              <a:rPr sz="4200" b="1" spc="-215" dirty="0">
                <a:latin typeface="Gill Sans MT"/>
                <a:cs typeface="Gill Sans MT"/>
              </a:rPr>
              <a:t>E</a:t>
            </a:r>
            <a:r>
              <a:rPr sz="4200" b="1" spc="-229" dirty="0">
                <a:latin typeface="Gill Sans MT"/>
                <a:cs typeface="Gill Sans MT"/>
              </a:rPr>
              <a:t>A</a:t>
            </a:r>
            <a:r>
              <a:rPr sz="4200" b="1" spc="-140" dirty="0">
                <a:latin typeface="Gill Sans MT"/>
                <a:cs typeface="Gill Sans MT"/>
              </a:rPr>
              <a:t>D</a:t>
            </a:r>
            <a:r>
              <a:rPr sz="4200" b="1" spc="-200" dirty="0">
                <a:latin typeface="Gill Sans MT"/>
                <a:cs typeface="Gill Sans MT"/>
              </a:rPr>
              <a:t>I</a:t>
            </a:r>
            <a:r>
              <a:rPr sz="4200" b="1" spc="-215" dirty="0">
                <a:latin typeface="Gill Sans MT"/>
                <a:cs typeface="Gill Sans MT"/>
              </a:rPr>
              <a:t>N</a:t>
            </a:r>
            <a:r>
              <a:rPr sz="4200" b="1" spc="-240" dirty="0">
                <a:latin typeface="Gill Sans MT"/>
                <a:cs typeface="Gill Sans MT"/>
              </a:rPr>
              <a:t>G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  <a:p>
            <a:pPr lvl="1"/>
            <a:r>
              <a:rPr lang="en-US" dirty="0"/>
              <a:t>flattening the globe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5120" y="2324100"/>
            <a:ext cx="10981720" cy="741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6000" spc="-35" dirty="0"/>
              <a:t>lati</a:t>
            </a:r>
            <a:r>
              <a:rPr lang="en-US" sz="6000" spc="-5" dirty="0"/>
              <a:t>tude</a:t>
            </a:r>
            <a:r>
              <a:rPr lang="en-US" sz="6000" dirty="0"/>
              <a:t>,</a:t>
            </a:r>
            <a:r>
              <a:rPr lang="en-US" sz="6000" spc="20" dirty="0"/>
              <a:t> </a:t>
            </a:r>
            <a:r>
              <a:rPr lang="en-US" sz="6000" spc="-40" dirty="0"/>
              <a:t>lo</a:t>
            </a:r>
            <a:r>
              <a:rPr lang="en-US" sz="6000" spc="-45" dirty="0"/>
              <a:t>n</a:t>
            </a:r>
            <a:r>
              <a:rPr lang="en-US" sz="6000" spc="-35" dirty="0"/>
              <a:t>gi</a:t>
            </a:r>
            <a:r>
              <a:rPr lang="en-US" sz="6000" spc="-5" dirty="0"/>
              <a:t>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67731" y="1"/>
            <a:ext cx="1300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15" algn="ctr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89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67731" y="0"/>
            <a:ext cx="130048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35" dirty="0">
                <a:solidFill>
                  <a:srgbClr val="FFFFFF"/>
                </a:solidFill>
              </a:rPr>
              <a:t>a</a:t>
            </a:r>
            <a:r>
              <a:rPr lang="en-US" spc="-5" dirty="0">
                <a:solidFill>
                  <a:srgbClr val="FFFFFF"/>
                </a:solidFill>
              </a:rPr>
              <a:t> </a:t>
            </a:r>
            <a:r>
              <a:rPr lang="en-US" spc="-35" dirty="0">
                <a:solidFill>
                  <a:srgbClr val="FFFFFF"/>
                </a:solidFill>
              </a:rPr>
              <a:t>sphere</a:t>
            </a:r>
            <a:r>
              <a:rPr lang="en-US" spc="-5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t</a:t>
            </a:r>
            <a:r>
              <a:rPr lang="en-US" spc="-35" dirty="0">
                <a:solidFill>
                  <a:srgbClr val="FFFFFF"/>
                </a:solidFill>
              </a:rPr>
              <a:t>ears</a:t>
            </a:r>
            <a:r>
              <a:rPr lang="en-US" spc="-2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w</a:t>
            </a:r>
            <a:r>
              <a:rPr lang="en-US" spc="-40" dirty="0">
                <a:solidFill>
                  <a:srgbClr val="FFFFFF"/>
                </a:solidFill>
              </a:rPr>
              <a:t>hen</a:t>
            </a:r>
            <a:r>
              <a:rPr lang="en-US" spc="-5" dirty="0">
                <a:solidFill>
                  <a:srgbClr val="FFFFFF"/>
                </a:solidFill>
              </a:rPr>
              <a:t> </a:t>
            </a:r>
            <a:r>
              <a:rPr lang="en-US" spc="-35" dirty="0">
                <a:solidFill>
                  <a:srgbClr val="FFFFFF"/>
                </a:solidFill>
              </a:rPr>
              <a:t>y</a:t>
            </a:r>
            <a:r>
              <a:rPr lang="en-US" spc="-45" dirty="0">
                <a:solidFill>
                  <a:srgbClr val="FFFFFF"/>
                </a:solidFill>
              </a:rPr>
              <a:t>o</a:t>
            </a:r>
            <a:r>
              <a:rPr lang="en-US" spc="-40" dirty="0">
                <a:solidFill>
                  <a:srgbClr val="FFFFFF"/>
                </a:solidFill>
              </a:rPr>
              <a:t>u</a:t>
            </a:r>
            <a:r>
              <a:rPr lang="en-US" spc="-5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f</a:t>
            </a:r>
            <a:r>
              <a:rPr lang="en-US" spc="-5" dirty="0">
                <a:solidFill>
                  <a:srgbClr val="FFFFFF"/>
                </a:solidFill>
              </a:rPr>
              <a:t>l</a:t>
            </a:r>
            <a:r>
              <a:rPr lang="en-US" spc="-35" dirty="0">
                <a:solidFill>
                  <a:srgbClr val="FFFFFF"/>
                </a:solidFill>
              </a:rPr>
              <a:t>a</a:t>
            </a:r>
            <a:r>
              <a:rPr lang="en-US" dirty="0">
                <a:solidFill>
                  <a:srgbClr val="FFFFFF"/>
                </a:solidFill>
              </a:rPr>
              <a:t>tt</a:t>
            </a:r>
            <a:r>
              <a:rPr lang="en-US" spc="-40" dirty="0">
                <a:solidFill>
                  <a:srgbClr val="FFFFFF"/>
                </a:solidFill>
              </a:rPr>
              <a:t>en</a:t>
            </a:r>
            <a:r>
              <a:rPr lang="en-US" spc="-5" dirty="0">
                <a:solidFill>
                  <a:srgbClr val="FFFFFF"/>
                </a:solidFill>
              </a:rPr>
              <a:t> </a:t>
            </a:r>
            <a:r>
              <a:rPr lang="en-US" spc="-25" dirty="0">
                <a:solidFill>
                  <a:srgbClr val="FFFFFF"/>
                </a:solidFill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//</a:t>
            </a:r>
            <a:r>
              <a:rPr lang="en-US" u="heavy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ww</a:t>
            </a:r>
            <a:r>
              <a:rPr lang="en-US" u="heavy" spc="-145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w</a:t>
            </a:r>
            <a:r>
              <a:rPr lang="en-US" u="heavy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oo</a:t>
            </a:r>
            <a:r>
              <a:rPr lang="en-US" u="heavy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citi</a:t>
            </a:r>
            <a:r>
              <a:rPr lang="en-US" u="heavy" spc="-15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es</a:t>
            </a:r>
            <a:r>
              <a:rPr lang="en-US" u="heavy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org/suzy_g</a:t>
            </a:r>
            <a:r>
              <a:rPr lang="en-US" u="heavy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ill</a:t>
            </a:r>
            <a:r>
              <a:rPr lang="en-US" u="heavy" spc="-10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ece/</a:t>
            </a:r>
            <a:endParaRPr lang="en-US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90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1354931" y="2049815"/>
            <a:ext cx="14630400" cy="6686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/>
              <a:t>16</a:t>
            </a:r>
          </a:p>
          <a:p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-65" dirty="0"/>
              <a:t>m</a:t>
            </a:r>
            <a:r>
              <a:rPr lang="en-US" spc="-35" dirty="0"/>
              <a:t>a</a:t>
            </a:r>
            <a:r>
              <a:rPr lang="en-US" spc="-45" dirty="0"/>
              <a:t>n</a:t>
            </a:r>
            <a:r>
              <a:rPr lang="en-US" dirty="0"/>
              <a:t>y</a:t>
            </a:r>
            <a:r>
              <a:rPr lang="en-US" spc="-5" dirty="0"/>
              <a:t> </a:t>
            </a:r>
            <a:r>
              <a:rPr lang="en-US" dirty="0"/>
              <a:t>w</a:t>
            </a:r>
            <a:r>
              <a:rPr lang="en-US" spc="-35" dirty="0"/>
              <a:t>ays</a:t>
            </a:r>
            <a:r>
              <a:rPr lang="en-US" spc="-5" dirty="0"/>
              <a:t> </a:t>
            </a:r>
            <a:r>
              <a:rPr lang="en-US" dirty="0"/>
              <a:t>t</a:t>
            </a:r>
            <a:r>
              <a:rPr lang="en-US" spc="-40" dirty="0"/>
              <a:t>o</a:t>
            </a:r>
            <a:r>
              <a:rPr lang="en-US" spc="-5" dirty="0"/>
              <a:t> </a:t>
            </a:r>
            <a:r>
              <a:rPr lang="en-US" dirty="0"/>
              <a:t>t</a:t>
            </a:r>
            <a:r>
              <a:rPr lang="en-US" spc="-35" dirty="0"/>
              <a:t>ea</a:t>
            </a:r>
            <a:r>
              <a:rPr lang="en-US" spc="-5" dirty="0"/>
              <a:t>r..</a:t>
            </a:r>
            <a:r>
              <a:rPr lang="en-US" dirty="0"/>
              <a:t>.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Wijk</a:t>
            </a:r>
            <a:r>
              <a:rPr lang="en-US" spc="-5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2008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08722" y="2963788"/>
            <a:ext cx="35293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20" dirty="0">
                <a:latin typeface="Georgia"/>
                <a:cs typeface="Georgia"/>
              </a:rPr>
              <a:t>myiahed</a:t>
            </a:r>
            <a:r>
              <a:rPr sz="2400" b="1" spc="-15" dirty="0">
                <a:latin typeface="Georgia"/>
                <a:cs typeface="Georgia"/>
              </a:rPr>
              <a:t>ral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spc="-15" dirty="0">
                <a:latin typeface="Georgia"/>
                <a:cs typeface="Georgia"/>
              </a:rPr>
              <a:t>pr</a:t>
            </a:r>
            <a:r>
              <a:rPr sz="2400" b="1" spc="-25" dirty="0">
                <a:latin typeface="Georgia"/>
                <a:cs typeface="Georgia"/>
              </a:rPr>
              <a:t>o</a:t>
            </a:r>
            <a:r>
              <a:rPr sz="2400" b="1" dirty="0">
                <a:latin typeface="Georgia"/>
                <a:cs typeface="Georgia"/>
              </a:rPr>
              <a:t>j</a:t>
            </a:r>
            <a:r>
              <a:rPr sz="2400" b="1" spc="-15" dirty="0">
                <a:latin typeface="Georgia"/>
                <a:cs typeface="Georgia"/>
              </a:rPr>
              <a:t>e</a:t>
            </a:r>
            <a:r>
              <a:rPr sz="2400" b="1" dirty="0">
                <a:latin typeface="Georgia"/>
                <a:cs typeface="Georgia"/>
              </a:rPr>
              <a:t>ct</a:t>
            </a:r>
            <a:r>
              <a:rPr sz="2400" b="1" spc="-10" dirty="0">
                <a:latin typeface="Georgia"/>
                <a:cs typeface="Georgia"/>
              </a:rPr>
              <a:t>i</a:t>
            </a:r>
            <a:r>
              <a:rPr sz="2400" b="1" spc="-25" dirty="0">
                <a:latin typeface="Georgia"/>
                <a:cs typeface="Georgia"/>
              </a:rPr>
              <a:t>o</a:t>
            </a:r>
            <a:r>
              <a:rPr sz="2400" b="1" spc="-20" dirty="0">
                <a:latin typeface="Georgia"/>
                <a:cs typeface="Georgia"/>
              </a:rPr>
              <a:t>n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3983831" y="97397"/>
            <a:ext cx="9372600" cy="9659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3983831" y="0"/>
            <a:ext cx="9372600" cy="9753600"/>
          </a:xfrm>
          <a:prstGeom prst="rect">
            <a:avLst/>
          </a:prstGeom>
          <a:blipFill>
            <a:blip r:embed="rId3" cstate="print"/>
            <a:srcRect/>
            <a:stretch>
              <a:fillRect b="-1014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4098131" y="0"/>
            <a:ext cx="9372600" cy="9431089"/>
          </a:xfrm>
          <a:prstGeom prst="rect">
            <a:avLst/>
          </a:prstGeom>
          <a:blipFill>
            <a:blip r:embed="rId3" cstate="print"/>
            <a:srcRect/>
            <a:stretch>
              <a:fillRect t="-995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u="heavy" dirty="0"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latin typeface="Gill Sans MT"/>
                <a:cs typeface="Gill Sans MT"/>
                <a:hlinkClick r:id="rId4"/>
              </a:rPr>
              <a:t>//xkcd</a:t>
            </a:r>
            <a:r>
              <a:rPr lang="en-US" u="heavy" dirty="0"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latin typeface="Gill Sans MT"/>
                <a:cs typeface="Gill Sans MT"/>
                <a:hlinkClick r:id="rId4"/>
              </a:rPr>
              <a:t>com/977/</a:t>
            </a:r>
            <a:endParaRPr lang="en-US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CLASSES OF PROJECTION</a:t>
            </a:r>
          </a:p>
          <a:p>
            <a:endParaRPr lang="en-US" dirty="0"/>
          </a:p>
          <a:p>
            <a:pPr lvl="1"/>
            <a:r>
              <a:rPr lang="en-US" dirty="0"/>
              <a:t>What map features would you like to maintain?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8290" y="2664330"/>
            <a:ext cx="4508500" cy="450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59352" y="123148"/>
            <a:ext cx="4513442" cy="353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672" y="6141562"/>
            <a:ext cx="4517161" cy="3433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azimuthal</a:t>
            </a:r>
          </a:p>
          <a:p>
            <a:pPr lvl="1"/>
            <a:r>
              <a:rPr lang="en-US" dirty="0"/>
              <a:t>preserves direction</a:t>
            </a:r>
          </a:p>
          <a:p>
            <a:pPr lvl="1"/>
            <a:endParaRPr lang="en-US" dirty="0"/>
          </a:p>
          <a:p>
            <a:r>
              <a:rPr lang="en-US" dirty="0"/>
              <a:t>equal-area</a:t>
            </a:r>
          </a:p>
          <a:p>
            <a:pPr lvl="1"/>
            <a:r>
              <a:rPr lang="en-US" dirty="0"/>
              <a:t>preserves area</a:t>
            </a:r>
          </a:p>
          <a:p>
            <a:pPr lvl="1"/>
            <a:endParaRPr lang="en-US" dirty="0"/>
          </a:p>
          <a:p>
            <a:r>
              <a:rPr lang="en-US" dirty="0"/>
              <a:t>conformal</a:t>
            </a:r>
          </a:p>
          <a:p>
            <a:pPr lvl="1"/>
            <a:r>
              <a:rPr lang="en-US" dirty="0"/>
              <a:t>preserves local shapes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00290" y="25400"/>
            <a:ext cx="3622841" cy="970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straighten wiggly lines</a:t>
            </a:r>
          </a:p>
          <a:p>
            <a:pPr lvl="1"/>
            <a:r>
              <a:rPr lang="en-US" dirty="0"/>
              <a:t>snap turns to right angles</a:t>
            </a:r>
          </a:p>
          <a:p>
            <a:pPr lvl="1"/>
            <a:r>
              <a:rPr lang="en-US" dirty="0"/>
              <a:t>expand regions with turns</a:t>
            </a:r>
          </a:p>
          <a:p>
            <a:pPr lvl="1"/>
            <a:r>
              <a:rPr lang="en-US" dirty="0"/>
              <a:t>contract long straight roads</a:t>
            </a:r>
          </a:p>
          <a:p>
            <a:pPr lvl="1"/>
            <a:r>
              <a:rPr lang="en-US" dirty="0"/>
              <a:t>label carefully</a:t>
            </a:r>
          </a:p>
          <a:p>
            <a:pPr lvl="1"/>
            <a:r>
              <a:rPr lang="en-US" dirty="0"/>
              <a:t>maintain overall orientation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Agrawala 2001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Discrete data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67731" y="1"/>
            <a:ext cx="1300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15" algn="ctr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39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3793331" y="1735490"/>
            <a:ext cx="9753600" cy="731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as icons/glyphs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340263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440531" y="1176274"/>
            <a:ext cx="16459200" cy="7401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buNone/>
            </a:pPr>
            <a:r>
              <a:rPr lang="en-US" u="heavy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http</a:t>
            </a:r>
            <a:r>
              <a:rPr lang="en-US" u="heavy" spc="-5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:</a:t>
            </a:r>
            <a:r>
              <a:rPr lang="en-US" u="heavy" spc="-10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//oa</a:t>
            </a:r>
            <a:r>
              <a:rPr lang="en-US" u="heavy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kl</a:t>
            </a:r>
            <a:r>
              <a:rPr lang="en-US" u="heavy" spc="-15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and</a:t>
            </a:r>
            <a:r>
              <a:rPr lang="en-US" u="heavy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.cr</a:t>
            </a:r>
            <a:r>
              <a:rPr lang="en-US" u="heavy" spc="-5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i</a:t>
            </a:r>
            <a:r>
              <a:rPr lang="en-US" u="heavy" spc="-15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mespo</a:t>
            </a:r>
            <a:r>
              <a:rPr lang="en-US" u="heavy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tti</a:t>
            </a:r>
            <a:r>
              <a:rPr lang="en-US" u="heavy" spc="-15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ng</a:t>
            </a:r>
            <a:r>
              <a:rPr lang="en-US" u="heavy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.</a:t>
            </a:r>
            <a:r>
              <a:rPr lang="en-US" u="heavy" spc="-15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or</a:t>
            </a:r>
            <a:r>
              <a:rPr lang="en-US" u="heavy" spc="-20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g</a:t>
            </a:r>
            <a:r>
              <a:rPr lang="en-US" spc="-10" dirty="0">
                <a:solidFill>
                  <a:srgbClr val="FFFFFF"/>
                </a:solidFill>
                <a:latin typeface="Gill Sans MT"/>
                <a:cs typeface="Gill Sans MT"/>
                <a:hlinkClick r:id="rId4"/>
              </a:rPr>
              <a:t>/</a:t>
            </a:r>
            <a:endParaRPr lang="en-US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</TotalTime>
  <Words>659</Words>
  <Application>Microsoft Macintosh PowerPoint</Application>
  <PresentationFormat>Custom</PresentationFormat>
  <Paragraphs>146</Paragraphs>
  <Slides>60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Georgia</vt:lpstr>
      <vt:lpstr>Gill Sans MT</vt:lpstr>
      <vt:lpstr>Times New Roman</vt:lpstr>
      <vt:lpstr>17/02/15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Rosen, Paul</cp:lastModifiedBy>
  <cp:revision>34</cp:revision>
  <cp:lastPrinted>2019-02-25T01:53:03Z</cp:lastPrinted>
  <dcterms:created xsi:type="dcterms:W3CDTF">2015-09-24T16:42:19Z</dcterms:created>
  <dcterms:modified xsi:type="dcterms:W3CDTF">2019-02-25T01:54:07Z</dcterms:modified>
</cp:coreProperties>
</file>